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0" r:id="rId5"/>
  </p:sldMasterIdLst>
  <p:notesMasterIdLst>
    <p:notesMasterId r:id="rId48"/>
  </p:notesMasterIdLst>
  <p:sldIdLst>
    <p:sldId id="1641" r:id="rId6"/>
    <p:sldId id="2145706006" r:id="rId7"/>
    <p:sldId id="1136" r:id="rId8"/>
    <p:sldId id="1644" r:id="rId9"/>
    <p:sldId id="2145706000" r:id="rId10"/>
    <p:sldId id="1669" r:id="rId11"/>
    <p:sldId id="1020" r:id="rId12"/>
    <p:sldId id="1019" r:id="rId13"/>
    <p:sldId id="868" r:id="rId14"/>
    <p:sldId id="1214" r:id="rId15"/>
    <p:sldId id="2145706001" r:id="rId16"/>
    <p:sldId id="1074" r:id="rId17"/>
    <p:sldId id="1618" r:id="rId18"/>
    <p:sldId id="1619" r:id="rId19"/>
    <p:sldId id="1330" r:id="rId20"/>
    <p:sldId id="2145706002" r:id="rId21"/>
    <p:sldId id="1213" r:id="rId22"/>
    <p:sldId id="2145706007" r:id="rId23"/>
    <p:sldId id="2145705994" r:id="rId24"/>
    <p:sldId id="1663" r:id="rId25"/>
    <p:sldId id="2145705996" r:id="rId26"/>
    <p:sldId id="2145705997" r:id="rId27"/>
    <p:sldId id="2145705995" r:id="rId28"/>
    <p:sldId id="1332" r:id="rId29"/>
    <p:sldId id="1715" r:id="rId30"/>
    <p:sldId id="1710" r:id="rId31"/>
    <p:sldId id="1656" r:id="rId32"/>
    <p:sldId id="1719" r:id="rId33"/>
    <p:sldId id="1729" r:id="rId34"/>
    <p:sldId id="1725" r:id="rId35"/>
    <p:sldId id="1726" r:id="rId36"/>
    <p:sldId id="1731" r:id="rId37"/>
    <p:sldId id="1734" r:id="rId38"/>
    <p:sldId id="1732" r:id="rId39"/>
    <p:sldId id="1733" r:id="rId40"/>
    <p:sldId id="2145706003" r:id="rId41"/>
    <p:sldId id="2145706004" r:id="rId42"/>
    <p:sldId id="1716" r:id="rId43"/>
    <p:sldId id="1717" r:id="rId44"/>
    <p:sldId id="2145705998" r:id="rId45"/>
    <p:sldId id="2145705999" r:id="rId46"/>
    <p:sldId id="1650" r:id="rId47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00"/>
    <a:srgbClr val="FBF99D"/>
    <a:srgbClr val="FFF2CC"/>
    <a:srgbClr val="FFFFFF"/>
    <a:srgbClr val="41A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3T20:02:33.1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2,'100'-2,"108"5,-121 7,32 2,69 2,-124-8,80-4,15 0,-71 10,-56-7,51 3,1270-8,-628-1,-14 1,-687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3T20:02:37.2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1,'1531'0,"-1510"0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3T20:02:40.5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0 143,'1413'0,"-1399"-1,0 0,0-2,-1 1,1-2,-1 0,0 0,23-12,-18 7,1 2,31-8,20 5,-20 5,35-8,243-30,-53 38,-172 6,-82-1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2C062-F27A-4074-BB63-23FCAE9BC16C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40F43-76E7-4471-AAA9-6B7322910AF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4135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astrikeatervinnare.se/om-oss/kretsloppsplaner/uppfoljningsrapport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40F43-76E7-4471-AAA9-6B7322910AF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852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I kapitel 8 finns utförliga beskrivningar av hur olika verksamheter är berörda och kan bidra till målen i Kretsloppsplanen. </a:t>
            </a:r>
          </a:p>
          <a:p>
            <a:r>
              <a:rPr lang="sv-SE"/>
              <a:t>Läs och inspireras, och fundera på vad mer du/ni kan göra i din verksamhet.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0075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Det här är några exempel på hur det ser ut i kapitel 8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9963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I Gästrikland och Älvkarleby samarbetar vi kring Kretsloppsplanerna. Innehållet är i stort sett lika, men det finns några anpassningar till respektive kommun.</a:t>
            </a:r>
          </a:p>
          <a:p>
            <a:r>
              <a:rPr lang="sv-SE"/>
              <a:t>Det är Kommunfullmäktige som beslutar om Kretsloppsplanen. </a:t>
            </a:r>
          </a:p>
          <a:p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En plan för respektive kommun, till stor del men inte helt identiska</a:t>
            </a:r>
          </a:p>
          <a:p>
            <a:endParaRPr lang="sv-SE"/>
          </a:p>
          <a:p>
            <a:r>
              <a:rPr lang="sv-SE"/>
              <a:t>5 kommuner, 1 gemensam nämnd, 1 förbund, 6 bostads- och fastighetsbolag…</a:t>
            </a:r>
          </a:p>
          <a:p>
            <a:endParaRPr lang="sv-SE"/>
          </a:p>
          <a:p>
            <a:r>
              <a:rPr lang="sv-SE"/>
              <a:t>Hur styr, leder, följer upp, samverkar vi i detta? Det är komplext. Viktigt att skapa ägandeskap och engagemang. </a:t>
            </a:r>
          </a:p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E391921-7D34-4B7A-A609-C9E644B24FD3}" type="datetime1">
              <a:rPr lang="sv-SE" smtClean="0"/>
              <a:pPr/>
              <a:t>2026-06-22</a:t>
            </a:fld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9A6002-B71F-4A6A-A1C3-094EB3785406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652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6C4AA-9FC1-0D8A-2ACD-8D6B79090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C8C3DAF-F892-81CB-6E34-131FCF0C74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DC542DA-F467-7ECD-53CA-825A0A469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E237ECD-335A-23F0-235C-0D62B86CAE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40F43-76E7-4471-AAA9-6B7322910AF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851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Kretsloppsplanen innehåller 5 målområden. </a:t>
            </a:r>
          </a:p>
          <a:p>
            <a:r>
              <a:rPr lang="sv-SE"/>
              <a:t>Till varje målområde finns ett antal mätbara mål. </a:t>
            </a:r>
          </a:p>
          <a:p>
            <a:endParaRPr lang="sv-SE"/>
          </a:p>
          <a:p>
            <a:r>
              <a:rPr lang="sv-SE"/>
              <a:t>Kretsloppsplanerna gällde ursprungligen 2021-2025. De är nu förlängda med tre år och gäller till 2028. </a:t>
            </a:r>
          </a:p>
          <a:p>
            <a:r>
              <a:rPr lang="sv-SE"/>
              <a:t>Målen är fortfarande relevanta och det finns mycket vi kan och behöver göra.</a:t>
            </a:r>
          </a:p>
          <a:p>
            <a:endParaRPr lang="sv-SE"/>
          </a:p>
          <a:p>
            <a:endParaRPr lang="sv-SE"/>
          </a:p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E391921-7D34-4B7A-A609-C9E644B24FD3}" type="datetime1">
              <a:rPr lang="sv-SE" smtClean="0"/>
              <a:pPr/>
              <a:t>2026-06-22</a:t>
            </a:fld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9A6002-B71F-4A6A-A1C3-094EB3785406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548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Gävle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6257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Hofors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7634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Ockelbo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7263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Sandviken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521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Älvkarleby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6086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40F43-76E7-4471-AAA9-6B7322910AF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852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Om vi arbetar med nycklarna till framgång ökar sannolikheten att vi åstadkommer resultat och når målen.</a:t>
            </a:r>
          </a:p>
          <a:p>
            <a:r>
              <a:rPr lang="sv-SE"/>
              <a:t>Detta beskrivs utförligt i kapitel 7.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5278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40F43-76E7-4471-AAA9-6B7322910AF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903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Kapitel 5 handlar om genomförande </a:t>
            </a:r>
          </a:p>
          <a:p>
            <a:r>
              <a:rPr lang="sv-SE"/>
              <a:t>Kapitel 6 handlar om uppföljning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9674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Det är viktigt att ta med Kretsloppsplanen i verksamhetsplaneringen för varje år.</a:t>
            </a:r>
          </a:p>
          <a:p>
            <a:r>
              <a:rPr lang="sv-SE"/>
              <a:t>Uppföljningen ska göras dels i respektive verksamhet (kommun, bolag, förbund), dels som en samlad uppföljning i syfte att bidra till lärande och erfarenhetsutbyte.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7776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Hittills är två gemensamma uppföljningsrapporter gjorda. </a:t>
            </a:r>
          </a:p>
          <a:p>
            <a:endParaRPr lang="sv-SE"/>
          </a:p>
          <a:p>
            <a:r>
              <a:rPr lang="sv-SE"/>
              <a:t>Uppföljningsrapporterna finns på </a:t>
            </a:r>
            <a:r>
              <a:rPr lang="sv-SE">
                <a:hlinkClick r:id="rId3"/>
              </a:rPr>
              <a:t>Uppföljningsrapport - Gästrike återvinnare</a:t>
            </a:r>
            <a:r>
              <a:rPr lang="sv-SE"/>
              <a:t>   ( https://gastrikeatervinnare.se/om-oss/kretsloppsplaner/uppfoljningsrapport/ )</a:t>
            </a:r>
            <a:br>
              <a:rPr lang="sv-SE"/>
            </a:br>
            <a:br>
              <a:rPr lang="sv-SE"/>
            </a:br>
            <a:r>
              <a:rPr lang="sv-SE"/>
              <a:t>Syftet med uppföljningsrapporten är framför allt att bidra till lärande och erfarenhetsutbyte och vara ett underlag för dialog om det fortsatta arbetet för att bidra till målen i Kretsloppsplanen. I rapporten finns exempel och erfarenheter att ta tillvara och bygga vidare på.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67097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Det här är innehållet i uppföljningsrapporterna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0401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Det här är några exempel från alla fem kommunerna. </a:t>
            </a:r>
          </a:p>
          <a:p>
            <a:r>
              <a:rPr lang="sv-SE"/>
              <a:t>Aktiviteter som gjorts finns att läsa om för varje kommun i uppföljningsrapporten. Kommunanpassa vid behov/önskemål.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0577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På Sveavägen i Sandviken sorterar hyresgästerna väldigt bra. Rent och fint matavfall.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46469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Målet om att minska restavfall.</a:t>
            </a:r>
          </a:p>
          <a:p>
            <a:endParaRPr lang="sv-SE"/>
          </a:p>
          <a:p>
            <a:r>
              <a:rPr lang="sv-SE"/>
              <a:t>Målet gäller för alla fem kommunerna Gävle, Hofors, Ockelbo, Sandviken och Älvkarleby.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3777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Målen om sortering av matavfall</a:t>
            </a:r>
          </a:p>
          <a:p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Målen gäller för alla fem kommunerna Gävle, Hofors, Ockelbo, Sandviken och Älvkarleby.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1796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Vara rädda om planeten så att den räcker länge. </a:t>
            </a:r>
          </a:p>
          <a:p>
            <a:r>
              <a:rPr lang="sv-SE"/>
              <a:t>Både att hushålla med resurser och att inte sprida farliga ämnen.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33173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Målet om sortering av förpackningar och tidningar</a:t>
            </a:r>
          </a:p>
          <a:p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Målet gäller för alla fem kommunerna Gävle, Hofors, Ockelbo, Sandviken och Älvkarleby.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14625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På gastrikeatervinnare.se finns kretsloppsplanerna, uppföljningsrapporter och dokumentation från seminarier och arrangemang.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09232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Exempel på </a:t>
            </a:r>
            <a:r>
              <a:rPr lang="sv-SE" err="1"/>
              <a:t>webbinarier</a:t>
            </a:r>
            <a:r>
              <a:rPr lang="sv-SE"/>
              <a:t> med olika teman.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97618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40F43-76E7-4471-AAA9-6B7322910AF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7050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Förslag på diskussionsfrågor – byt gärna ut så det passar din verksamhet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91666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40F43-76E7-4471-AAA9-6B7322910AF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597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Vara rädda om vår närmiljö i våra kommuner. Hålla rent och snyggt, inte skräpa ner.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40F43-76E7-4471-AAA9-6B7322910AF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826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Detta är en av orsakerna till att vi alla måste bidra till att minska på avfallet och spara på våra resurser.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Gå från en linjär ekonomi till en cirkulär ekonomi. Använda material i kretslopp. 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72C5A-5733-4745-82FD-2CBF31A630B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67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Avfallstrappan är ett annat sätt att beskriva detta.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Bäst är att minimera och förebygga så att det inte uppstår avfall överhuvudtaget.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Näst bäst är att återanvända. Etc. Sämst att skräpa ner. 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72C5A-5733-4745-82FD-2CBF31A630B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820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Det är ett lagkrav i Miljöbalken att alla kommuner ska ha en Avfallsplan. </a:t>
            </a:r>
          </a:p>
          <a:p>
            <a:r>
              <a:rPr lang="sv-SE"/>
              <a:t>Vi har valt att kalla avfallsplanen för Kretsloppsplan, eftersom det bättre beskriver vad det handlar om. 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7227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B5C85-5908-EDF2-B0AA-23A37F007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8D38332-164E-0C2F-1D04-72B6CEE1C1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9053F3B1-E835-3439-6BED-3341D7D15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BD3F419-05A8-7D5C-1788-0D85D87C74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40F43-76E7-4471-AAA9-6B7322910AF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99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Kretsloppsplanen berör alla verksamheter i kommunen, i varierande grad och på lite olika sätt. Alla kan bidra.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0F43-76E7-4471-AAA9-6B7322910AF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6585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FBA200-C06D-4610-98D0-C1FA42D9D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4A99644-6ECB-48B8-B06A-7557ABDC7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540324-8BB1-45AC-90C8-178F83828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4A65-0B5F-4031-B386-9D5F248A0206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6AAC10B-438F-458A-8C40-0E9C9AFB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6E4D047-7BB1-46DE-8416-64396A7B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B6D2-EE60-4A44-8A06-A11CA836AF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63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D779B8-72D4-4F92-A7B8-1D07AB471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568EC12-8713-468B-A814-9DC013F7D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335C482-37E1-4AE2-936C-52EF8898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4A65-0B5F-4031-B386-9D5F248A0206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3982169-FE59-4315-A1AB-8FC69B76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BDD1B6C-4D3E-4429-B1D5-917EA277A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B6D2-EE60-4A44-8A06-A11CA836AF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8134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3B2F04F2-81F0-47F3-B41A-0F37458EA8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A99B0949-7956-4FBE-8DD9-807E6B354C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2173770-91EE-409F-AC25-53BFB4ED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4A65-0B5F-4031-B386-9D5F248A0206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689B15-CA11-4AB7-8886-3DC45A3A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CD7180C-DEE8-4788-A036-D4AC76D1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B6D2-EE60-4A44-8A06-A11CA836AF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9766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AF156E-B0E7-441C-AC4F-44E63CAB1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84F1816-41F8-4D98-AFBD-F8B0BA79C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39B7C0-F8F7-4CA0-8EC7-592D0836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419-8A8E-4360-9274-002010648989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A752FB5-BE6B-464C-9B9F-99BF9FC9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E91FE27-52CC-4F35-AB1F-6940BCC5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686A-1F3B-4B48-80FE-AC90881C28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9673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C3110-A073-431C-87EC-B46C3D365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0CA091-0026-444D-A2B5-C421808D7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4F7CE2B-4A43-4BAC-84E0-AB6C4AB52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419-8A8E-4360-9274-002010648989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D5F2420-F9BF-4B80-9715-D4D1A5E23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F7BD108-99C0-4ADB-9B93-95C865DD2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686A-1F3B-4B48-80FE-AC90881C28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1213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5E25A8-1224-4326-AF39-F66251A24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E77CC41-3AC4-4D84-8141-B22502706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34BA60A-0B8F-4414-839F-77A9BF1BD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419-8A8E-4360-9274-002010648989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438BC5B-BC91-4AA3-9160-D7204C9A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2D929DA-6A7C-4E17-83CF-AD26ED3FD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686A-1F3B-4B48-80FE-AC90881C28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6944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5389DB-DBF7-45D8-B07D-92FDA3AA1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381FD4-71CB-4B24-BA4E-589BE6CCD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A69AE2A-5926-4BD9-B07F-2B31A5C56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3C92415-0946-4F2C-B133-0F51B0AED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419-8A8E-4360-9274-002010648989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D8F91B0-753E-416C-8E60-ADBA2DA2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03E82A0-2893-43CF-A6E7-11847068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686A-1F3B-4B48-80FE-AC90881C28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8494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AD0E0C-A027-47FC-86C5-93FAAE2C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9080276-58CD-44E1-9DCA-C7D5FE7F9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57CEF4E-1881-4536-B207-D079C87A3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87642AF-A45C-454C-A19C-F7D749A100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EEF239C-EBC8-434C-BC75-904992D7A2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F099521-D74C-4729-B3A9-BBC8F8AA4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419-8A8E-4360-9274-002010648989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B2A0C3C-3A29-48B0-A8EF-4E012C30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9825739-4BB0-46E4-9097-DF06CEFAF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686A-1F3B-4B48-80FE-AC90881C28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307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5F834B-7F38-4A37-B6CD-80536AFB9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69971EC-108C-4567-BDEB-B97675A52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419-8A8E-4360-9274-002010648989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174BBD1-8596-455E-A1E1-2896EE2EC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6B4D710-1F06-43A7-93E6-8CA65E979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686A-1F3B-4B48-80FE-AC90881C28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1781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D751BB1-BBEA-4D6A-84D1-46E633E7A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419-8A8E-4360-9274-002010648989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06AEFB8-0104-4EA8-B049-30D5B9CAE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6B4FEE5-E529-4CB1-A9A9-A177107E5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686A-1F3B-4B48-80FE-AC90881C28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2813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464D26-2AD4-4631-ADFD-AA2406660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DC4BD35-7CFF-47C8-B319-DFB5790F0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2370BC7-5EEC-4CA2-A16E-52BD3302D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FFF2EB6-7FB9-489B-9B2C-F7D1C935F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419-8A8E-4360-9274-002010648989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762CE96-74AC-4B4D-AB1E-F3A4722BA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D03B2ED-3D0F-4ECC-A0C2-F703DB4B6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686A-1F3B-4B48-80FE-AC90881C28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855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673213-0AC0-42EB-A4C6-B80C6C7C2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874CE7D-2517-4857-9591-93A329F55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F104287-1157-475F-8B30-CBB8070D1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4A65-0B5F-4031-B386-9D5F248A0206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C32D9A7-AC0E-49F4-A2F8-BC2E49233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C118C3F-F4FB-4559-A7B2-1001AEC44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B6D2-EE60-4A44-8A06-A11CA836AF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6104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B7A4C1-9DEF-4E39-9FF1-7422BEE3E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FE9338-A686-466C-9564-41140BE916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61EE296-FD7F-4738-A682-1114BC04A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50D213A-A4CA-4CEA-9411-5041FCA0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419-8A8E-4360-9274-002010648989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3E246A0-E025-447B-91C3-F4D822972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90F94EE-6817-4D6A-BAB1-084893CE5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686A-1F3B-4B48-80FE-AC90881C28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5767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9E7DC9-DE1A-4BB8-BE1D-B2C24A2BB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1D26ACB-21B3-41EC-8052-C8BECFD6F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C8AD7B7-8AC8-4D65-9063-FF1F8B520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419-8A8E-4360-9274-002010648989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1282AD-C4F1-4441-89EE-2FD583E9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29E1483-210F-4CAC-B1CB-DA27E615B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686A-1F3B-4B48-80FE-AC90881C28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1673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3E0DADA0-F91D-404F-B463-A08C195949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1E95198-7523-4032-9E9C-FC8271A4A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921EBB7-B035-4EF1-95F5-EFA7F0149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419-8A8E-4360-9274-002010648989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81C0437-C10F-4662-9759-D7949A8AE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1B56A4B-F6F7-493B-939E-35AD5643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686A-1F3B-4B48-80FE-AC90881C28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870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C1D7D1-4953-43C2-93B2-C2AA57714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8F9065C-5C54-4181-B1BE-03369C959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BCF7D44-196C-4492-A3AA-012DB62BF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4A65-0B5F-4031-B386-9D5F248A0206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862E92F-0315-4628-B1C8-2B6974643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6100F22-1BB1-4E59-A02D-BEE59BF85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B6D2-EE60-4A44-8A06-A11CA836AF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0667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ECBAFE-6544-4658-B938-3D41759A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EF059F7-BC85-43C2-A112-B978809C0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C533496-4CB4-4E0D-93F6-81C5C65F8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C36B102-112A-4645-8A63-9CAFB0A5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4A65-0B5F-4031-B386-9D5F248A0206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E8E391A-2926-401D-8A76-113D3E65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569DB02-8555-4FC7-BB86-6A42F5CF8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B6D2-EE60-4A44-8A06-A11CA836AF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7704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B64ABA-29A1-45F8-821D-F1A154992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4E72B-BA84-4583-A953-D48973A8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770BEAC-3363-4372-9A97-E7D28E92A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437E56E-EA56-41B4-95C9-B3F9FDEB5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049981A-BF8F-4A0C-8EF5-625A6C0697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E7EA465-1500-42F5-801F-B6E8B08D5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4A65-0B5F-4031-B386-9D5F248A0206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51A6052-A89C-4E6F-AFB3-802E0F30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6DB6F8F-4DF2-416C-A60E-74D6C058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B6D2-EE60-4A44-8A06-A11CA836AF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9129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3401E7-12FD-4B1F-B588-A3240803B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C780066-BFDB-401B-B408-A868E2DFB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4A65-0B5F-4031-B386-9D5F248A0206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3FECCCF-439D-4EA7-B442-C37A0A60A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712A7AE-8392-491E-9E38-8CEB9983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B6D2-EE60-4A44-8A06-A11CA836AF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9518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BE25441-676D-4126-9E50-D5ABC2F3E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4A65-0B5F-4031-B386-9D5F248A0206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E836BF6-9EA6-46C9-8689-4FF972680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219F198-1E4B-44AA-A9FA-9BFF5B564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B6D2-EE60-4A44-8A06-A11CA836AF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4286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AFEF89-191E-4B45-9CC8-0B729369E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3735C2-1000-4591-9B55-848A9A7D6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192EA77-11BC-4750-8FF5-E0B477E6C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6E59B8-5E7D-4CC8-B7DB-31DB32FD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4A65-0B5F-4031-B386-9D5F248A0206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68B2FD0-3142-4491-8F7C-D34F5B27E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DA26F6C-4DAE-4800-A721-DEC798C19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B6D2-EE60-4A44-8A06-A11CA836AF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202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C846AD-2D6E-4088-B9F9-A89AA9AD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D90F439-2D4D-4EDF-8847-8B345ADFCA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47E27AD-D986-457A-BE09-7DDFBC5EE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437D6D5-AD20-4F67-A7DE-37D6FFC3E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4A65-0B5F-4031-B386-9D5F248A0206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D7E2B61-847E-43A2-A297-3A16ACDA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2B02494-F2B4-4C32-AA2A-06D2F8409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B6D2-EE60-4A44-8A06-A11CA836AF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57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1CA1BB7-89D1-4464-88D0-A330E7B3B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48ADD16-CCC8-4869-9CAC-672E65F9F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1720FFC-5D0E-4D0C-8267-B261F5C519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24A65-0B5F-4031-B386-9D5F248A0206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2B3108A-B22F-4611-A15C-FB4B954C3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1AEF563-DFE4-40FD-A96B-063DC5CEE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BB6D2-EE60-4A44-8A06-A11CA836AF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43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78B9CB0-E1AB-49AA-9FA3-B9CD697CD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F38BB92-C4B1-4D3A-840A-6E44ECE96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7F7E3DD-F59E-4978-9583-0CD56071E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02419-8A8E-4360-9274-002010648989}" type="datetimeFigureOut">
              <a:rPr lang="sv-SE" smtClean="0"/>
              <a:t>2026-06-22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09CD400-EF01-40AD-BB93-854BC43DB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35FDD44-EDE2-4937-8BC3-68FB67885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8686A-1F3B-4B48-80FE-AC90881C28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050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customXml" Target="../ink/ink1.xm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customXml" Target="../ink/ink3.xml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customXml" Target="../ink/ink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 descr="En bild som visar grön&#10;&#10;Automatiskt genererad beskrivning">
            <a:extLst>
              <a:ext uri="{FF2B5EF4-FFF2-40B4-BE49-F238E27FC236}">
                <a16:creationId xmlns:a16="http://schemas.microsoft.com/office/drawing/2014/main" id="{7BBAF633-3834-498F-B21D-8EB188D2B8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5242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C972CCFB-C1FE-4418-806E-B04C56C551E1}"/>
              </a:ext>
            </a:extLst>
          </p:cNvPr>
          <p:cNvSpPr txBox="1">
            <a:spLocks/>
          </p:cNvSpPr>
          <p:nvPr/>
        </p:nvSpPr>
        <p:spPr>
          <a:xfrm>
            <a:off x="7238046" y="1969170"/>
            <a:ext cx="4731704" cy="23361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Kretsloppsplan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b="0">
                <a:solidFill>
                  <a:prstClr val="white"/>
                </a:solidFill>
                <a:latin typeface="Corbel" panose="020B0503020204020204" pitchFamily="34" charset="0"/>
              </a:rPr>
              <a:t>för Gävle, Hofors, Ockelbo, Sandviken och Älvkarleby kommun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+mj-cs"/>
            </a:endParaRPr>
          </a:p>
        </p:txBody>
      </p:sp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A0EEBE46-E264-E75E-40CC-7EFA74754D05}"/>
              </a:ext>
            </a:extLst>
          </p:cNvPr>
          <p:cNvSpPr/>
          <p:nvPr/>
        </p:nvSpPr>
        <p:spPr>
          <a:xfrm>
            <a:off x="7188052" y="4536830"/>
            <a:ext cx="4548553" cy="1946031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600">
                <a:solidFill>
                  <a:schemeClr val="bg1"/>
                </a:solidFill>
              </a:rPr>
              <a:t>Anpassa framsidan och välj din kommun  </a:t>
            </a:r>
          </a:p>
        </p:txBody>
      </p:sp>
    </p:spTree>
    <p:extLst>
      <p:ext uri="{BB962C8B-B14F-4D97-AF65-F5344CB8AC3E}">
        <p14:creationId xmlns:p14="http://schemas.microsoft.com/office/powerpoint/2010/main" val="2057927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6">
            <a:extLst>
              <a:ext uri="{FF2B5EF4-FFF2-40B4-BE49-F238E27FC236}">
                <a16:creationId xmlns:a16="http://schemas.microsoft.com/office/drawing/2014/main" id="{513FE053-A707-4535-A258-BADF61808D53}"/>
              </a:ext>
            </a:extLst>
          </p:cNvPr>
          <p:cNvSpPr txBox="1">
            <a:spLocks/>
          </p:cNvSpPr>
          <p:nvPr/>
        </p:nvSpPr>
        <p:spPr>
          <a:xfrm>
            <a:off x="1032703" y="2333222"/>
            <a:ext cx="9832433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Corbe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Char char="•"/>
              <a:tabLst/>
              <a:defRPr/>
            </a:pPr>
            <a:endParaRPr kumimoji="0" lang="sv-SE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Underrubrik 4">
            <a:extLst>
              <a:ext uri="{FF2B5EF4-FFF2-40B4-BE49-F238E27FC236}">
                <a16:creationId xmlns:a16="http://schemas.microsoft.com/office/drawing/2014/main" id="{FD285B07-1ED8-4337-81EF-2618262829CA}"/>
              </a:ext>
            </a:extLst>
          </p:cNvPr>
          <p:cNvSpPr txBox="1">
            <a:spLocks/>
          </p:cNvSpPr>
          <p:nvPr/>
        </p:nvSpPr>
        <p:spPr>
          <a:xfrm>
            <a:off x="740780" y="937363"/>
            <a:ext cx="5560837" cy="367181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1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C57A76E-D1BD-4B8A-83F6-176ED67F6A54}"/>
              </a:ext>
            </a:extLst>
          </p:cNvPr>
          <p:cNvSpPr/>
          <p:nvPr/>
        </p:nvSpPr>
        <p:spPr>
          <a:xfrm>
            <a:off x="480238" y="580043"/>
            <a:ext cx="107978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 Light" panose="020F0302020204030204" pitchFamily="34" charset="0"/>
              </a:rPr>
              <a:t>En lagstadgad plan</a:t>
            </a:r>
          </a:p>
        </p:txBody>
      </p:sp>
      <p:sp>
        <p:nvSpPr>
          <p:cNvPr id="3" name="Platshållare för innehåll 6">
            <a:extLst>
              <a:ext uri="{FF2B5EF4-FFF2-40B4-BE49-F238E27FC236}">
                <a16:creationId xmlns:a16="http://schemas.microsoft.com/office/drawing/2014/main" id="{CDBDEDDA-76F9-4A3C-9675-ABCCF57EB166}"/>
              </a:ext>
            </a:extLst>
          </p:cNvPr>
          <p:cNvSpPr txBox="1">
            <a:spLocks/>
          </p:cNvSpPr>
          <p:nvPr/>
        </p:nvSpPr>
        <p:spPr>
          <a:xfrm>
            <a:off x="653364" y="2307928"/>
            <a:ext cx="6797992" cy="5646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Corbe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None/>
              <a:tabLst/>
              <a:defRPr/>
            </a:pPr>
            <a:endParaRPr kumimoji="0" lang="sv-SE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31FECDF-8B6F-43D7-8ADB-82C5577F4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86" y="2390815"/>
            <a:ext cx="1885950" cy="50482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081E9148-4660-4C4D-88E4-096B1BCE4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86" y="1933627"/>
            <a:ext cx="3299370" cy="50165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3E969F0-4E61-ADAE-BADA-C3403A771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864" y="1638651"/>
            <a:ext cx="7259050" cy="494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79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7EA3ED-F8B2-4DB1-BA47-14F2666BC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22ACF54-063C-1786-A701-0C468BDFB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 descr="En bild som visar grön&#10;&#10;Automatiskt genererad beskrivning">
            <a:extLst>
              <a:ext uri="{FF2B5EF4-FFF2-40B4-BE49-F238E27FC236}">
                <a16:creationId xmlns:a16="http://schemas.microsoft.com/office/drawing/2014/main" id="{C11CADB5-E304-E1CA-2AF2-5E43BA2724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5242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6DEB0DDB-D68E-B442-2833-310EA366BCEF}"/>
              </a:ext>
            </a:extLst>
          </p:cNvPr>
          <p:cNvSpPr txBox="1">
            <a:spLocks/>
          </p:cNvSpPr>
          <p:nvPr/>
        </p:nvSpPr>
        <p:spPr>
          <a:xfrm>
            <a:off x="7561161" y="2699085"/>
            <a:ext cx="5586979" cy="14598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För </a:t>
            </a: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vem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8606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6">
            <a:extLst>
              <a:ext uri="{FF2B5EF4-FFF2-40B4-BE49-F238E27FC236}">
                <a16:creationId xmlns:a16="http://schemas.microsoft.com/office/drawing/2014/main" id="{513FE053-A707-4535-A258-BADF61808D53}"/>
              </a:ext>
            </a:extLst>
          </p:cNvPr>
          <p:cNvSpPr txBox="1">
            <a:spLocks/>
          </p:cNvSpPr>
          <p:nvPr/>
        </p:nvSpPr>
        <p:spPr>
          <a:xfrm>
            <a:off x="656185" y="1938075"/>
            <a:ext cx="9832433" cy="4536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Corbe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Kommunledningskontor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Fysisk planering och bygglov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Miljötillsyn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Hållbarhet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Upphandling och inköp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Bostadsbolag, fastighetsbolag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Tekniska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Kultur och Fritid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Utbildning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Omsorg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Kost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Näringslivsavdelning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Arbetsmarknadsenhet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VA-Huvudman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Energi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Hamn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Corbel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Avfall (Gästrike återvinnare)</a:t>
            </a:r>
          </a:p>
        </p:txBody>
      </p:sp>
      <p:sp>
        <p:nvSpPr>
          <p:cNvPr id="6" name="Underrubrik 4">
            <a:extLst>
              <a:ext uri="{FF2B5EF4-FFF2-40B4-BE49-F238E27FC236}">
                <a16:creationId xmlns:a16="http://schemas.microsoft.com/office/drawing/2014/main" id="{FD285B07-1ED8-4337-81EF-2618262829CA}"/>
              </a:ext>
            </a:extLst>
          </p:cNvPr>
          <p:cNvSpPr txBox="1">
            <a:spLocks/>
          </p:cNvSpPr>
          <p:nvPr/>
        </p:nvSpPr>
        <p:spPr>
          <a:xfrm>
            <a:off x="740780" y="1593092"/>
            <a:ext cx="5560837" cy="367181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1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C57A76E-D1BD-4B8A-83F6-176ED67F6A54}"/>
              </a:ext>
            </a:extLst>
          </p:cNvPr>
          <p:cNvSpPr/>
          <p:nvPr/>
        </p:nvSpPr>
        <p:spPr>
          <a:xfrm>
            <a:off x="653364" y="451105"/>
            <a:ext cx="107978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 Light" panose="020F0302020204030204" pitchFamily="34" charset="0"/>
              </a:rPr>
              <a:t>Kretsloppsplanen är en angelägenhet för </a:t>
            </a:r>
            <a:br>
              <a:rPr kumimoji="0" lang="sv-SE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 Light" panose="020F0302020204030204" pitchFamily="34" charset="0"/>
              </a:rPr>
            </a:br>
            <a:r>
              <a:rPr kumimoji="0" lang="sv-SE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 Light" panose="020F0302020204030204" pitchFamily="34" charset="0"/>
              </a:rPr>
              <a:t>hela kommunen</a:t>
            </a:r>
          </a:p>
        </p:txBody>
      </p:sp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8A504D2E-59BF-6697-B25F-919989369BE2}"/>
              </a:ext>
            </a:extLst>
          </p:cNvPr>
          <p:cNvSpPr/>
          <p:nvPr/>
        </p:nvSpPr>
        <p:spPr>
          <a:xfrm>
            <a:off x="5012104" y="2712427"/>
            <a:ext cx="3364523" cy="1277816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600">
                <a:solidFill>
                  <a:schemeClr val="tx1"/>
                </a:solidFill>
              </a:rPr>
              <a:t>Justera gärna namnen på de olika verksamheterna så att de stämmer för din kommun.  </a:t>
            </a:r>
          </a:p>
        </p:txBody>
      </p:sp>
    </p:spTree>
    <p:extLst>
      <p:ext uri="{BB962C8B-B14F-4D97-AF65-F5344CB8AC3E}">
        <p14:creationId xmlns:p14="http://schemas.microsoft.com/office/powerpoint/2010/main" val="2339871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C27A144-B8CF-4281-A85A-EEEF49733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855" y="1168364"/>
            <a:ext cx="7801820" cy="376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80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3159429-A5B4-26BE-3503-EB869CA14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38" y="300162"/>
            <a:ext cx="5860817" cy="575773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692DA94-2169-54E7-B48F-836E8CADD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57055"/>
            <a:ext cx="2865761" cy="3924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7EC7AD-94E8-374C-8BDE-160D8B54B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928" y="1079500"/>
            <a:ext cx="2846271" cy="2874963"/>
          </a:xfrm>
          <a:prstGeom prst="rect">
            <a:avLst/>
          </a:prstGeom>
        </p:spPr>
      </p:pic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93494150-AE81-BB2F-89FA-1DE30B5C0EF2}"/>
              </a:ext>
            </a:extLst>
          </p:cNvPr>
          <p:cNvSpPr/>
          <p:nvPr/>
        </p:nvSpPr>
        <p:spPr>
          <a:xfrm>
            <a:off x="8593839" y="5300015"/>
            <a:ext cx="3364523" cy="1277816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600">
                <a:solidFill>
                  <a:schemeClr val="tx1"/>
                </a:solidFill>
              </a:rPr>
              <a:t>I kapitel 8 finns fler exempel på hur olika verksamheter kan bidra. </a:t>
            </a:r>
          </a:p>
          <a:p>
            <a:r>
              <a:rPr lang="sv-SE" sz="1600">
                <a:solidFill>
                  <a:schemeClr val="tx1"/>
                </a:solidFill>
              </a:rPr>
              <a:t>Hämta gärna de som är relevanta för presentationen. </a:t>
            </a:r>
          </a:p>
        </p:txBody>
      </p:sp>
    </p:spTree>
    <p:extLst>
      <p:ext uri="{BB962C8B-B14F-4D97-AF65-F5344CB8AC3E}">
        <p14:creationId xmlns:p14="http://schemas.microsoft.com/office/powerpoint/2010/main" val="340918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23817139-F259-4771-BFC9-F5185D22F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666" y="732204"/>
            <a:ext cx="6953183" cy="504056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CBFFA46-CE50-41B3-9D02-551C88558665}"/>
              </a:ext>
            </a:extLst>
          </p:cNvPr>
          <p:cNvSpPr/>
          <p:nvPr/>
        </p:nvSpPr>
        <p:spPr>
          <a:xfrm>
            <a:off x="5128472" y="698465"/>
            <a:ext cx="3431568" cy="77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C12CC76-C563-4B7F-9714-D18ACB3C9B06}"/>
              </a:ext>
            </a:extLst>
          </p:cNvPr>
          <p:cNvSpPr/>
          <p:nvPr/>
        </p:nvSpPr>
        <p:spPr>
          <a:xfrm>
            <a:off x="8641856" y="218639"/>
            <a:ext cx="3431568" cy="77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 descr="En bild som visar text, växt, skärmbild, affisch&#10;&#10;AI-genererat innehåll kan vara felaktigt.">
            <a:extLst>
              <a:ext uri="{FF2B5EF4-FFF2-40B4-BE49-F238E27FC236}">
                <a16:creationId xmlns:a16="http://schemas.microsoft.com/office/drawing/2014/main" id="{40A0175E-A469-E537-4526-EF86CE386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629" y="992180"/>
            <a:ext cx="1501233" cy="2100150"/>
          </a:xfrm>
          <a:prstGeom prst="rect">
            <a:avLst/>
          </a:prstGeom>
        </p:spPr>
      </p:pic>
      <p:pic>
        <p:nvPicPr>
          <p:cNvPr id="5" name="Bildobjekt 4" descr="En bild som visar text, skärmbild, växt, affisch&#10;&#10;AI-genererat innehåll kan vara felaktigt.">
            <a:extLst>
              <a:ext uri="{FF2B5EF4-FFF2-40B4-BE49-F238E27FC236}">
                <a16:creationId xmlns:a16="http://schemas.microsoft.com/office/drawing/2014/main" id="{DD3B2AEF-2974-3238-3827-A08DEB62E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546" y="4604524"/>
            <a:ext cx="1500388" cy="2100150"/>
          </a:xfrm>
          <a:prstGeom prst="rect">
            <a:avLst/>
          </a:prstGeom>
        </p:spPr>
      </p:pic>
      <p:pic>
        <p:nvPicPr>
          <p:cNvPr id="6" name="Bildobjekt 5" descr="En bild som visar text, växt, skärmbild, affisch&#10;&#10;AI-genererat innehåll kan vara felaktigt.">
            <a:extLst>
              <a:ext uri="{FF2B5EF4-FFF2-40B4-BE49-F238E27FC236}">
                <a16:creationId xmlns:a16="http://schemas.microsoft.com/office/drawing/2014/main" id="{80FD788D-5951-1DA5-992C-392B6ED79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108" y="52280"/>
            <a:ext cx="1491641" cy="2086731"/>
          </a:xfrm>
          <a:prstGeom prst="rect">
            <a:avLst/>
          </a:prstGeom>
        </p:spPr>
      </p:pic>
      <p:pic>
        <p:nvPicPr>
          <p:cNvPr id="7" name="Bildobjekt 6" descr="En bild som visar text, skärmbild, växt, affisch&#10;&#10;AI-genererat innehåll kan vara felaktigt.">
            <a:extLst>
              <a:ext uri="{FF2B5EF4-FFF2-40B4-BE49-F238E27FC236}">
                <a16:creationId xmlns:a16="http://schemas.microsoft.com/office/drawing/2014/main" id="{878B8531-27A4-4B96-94C1-D19B39D14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305" y="2321692"/>
            <a:ext cx="1498422" cy="2100150"/>
          </a:xfrm>
          <a:prstGeom prst="rect">
            <a:avLst/>
          </a:prstGeom>
        </p:spPr>
      </p:pic>
      <p:pic>
        <p:nvPicPr>
          <p:cNvPr id="8" name="Bildobjekt 7" descr="En bild som visar text, skärmbild, växt, affisch&#10;&#10;AI-genererat innehåll kan vara felaktigt.">
            <a:extLst>
              <a:ext uri="{FF2B5EF4-FFF2-40B4-BE49-F238E27FC236}">
                <a16:creationId xmlns:a16="http://schemas.microsoft.com/office/drawing/2014/main" id="{E0619AFC-D8F9-A559-78F2-989A027FB3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1629" y="4320069"/>
            <a:ext cx="1510825" cy="21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03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B7243F-E92B-DE28-0DDE-380065F6A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8C6F905-8A4B-DCE7-B8D0-B06C58554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 descr="En bild som visar grön&#10;&#10;Automatiskt genererad beskrivning">
            <a:extLst>
              <a:ext uri="{FF2B5EF4-FFF2-40B4-BE49-F238E27FC236}">
                <a16:creationId xmlns:a16="http://schemas.microsoft.com/office/drawing/2014/main" id="{F66B8AC5-1B69-5B0A-E684-ACEC2A4042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5242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DB851543-7A3D-F048-0DEC-188CFCB4D423}"/>
              </a:ext>
            </a:extLst>
          </p:cNvPr>
          <p:cNvSpPr txBox="1">
            <a:spLocks/>
          </p:cNvSpPr>
          <p:nvPr/>
        </p:nvSpPr>
        <p:spPr>
          <a:xfrm>
            <a:off x="7028496" y="3035635"/>
            <a:ext cx="5586979" cy="14598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Mål</a:t>
            </a:r>
            <a:r>
              <a:rPr lang="en-US" sz="4800" b="0">
                <a:solidFill>
                  <a:prstClr val="white"/>
                </a:solidFill>
                <a:latin typeface="Calibri Light" panose="020F0302020204030204"/>
              </a:rPr>
              <a:t> och </a:t>
            </a:r>
            <a:br>
              <a:rPr lang="en-US" sz="4800" b="0">
                <a:solidFill>
                  <a:prstClr val="white"/>
                </a:solidFill>
                <a:latin typeface="Calibri Light" panose="020F0302020204030204"/>
              </a:rPr>
            </a:b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nycklar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till </a:t>
            </a: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framgång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5461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CBFFA46-CE50-41B3-9D02-551C88558665}"/>
              </a:ext>
            </a:extLst>
          </p:cNvPr>
          <p:cNvSpPr/>
          <p:nvPr/>
        </p:nvSpPr>
        <p:spPr>
          <a:xfrm>
            <a:off x="4643919" y="754608"/>
            <a:ext cx="3431568" cy="77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C12CC76-C563-4B7F-9714-D18ACB3C9B06}"/>
              </a:ext>
            </a:extLst>
          </p:cNvPr>
          <p:cNvSpPr/>
          <p:nvPr/>
        </p:nvSpPr>
        <p:spPr>
          <a:xfrm>
            <a:off x="8641856" y="218639"/>
            <a:ext cx="3431568" cy="77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797644A9-53AE-4AE5-BE0C-44313D50E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425" y="605409"/>
            <a:ext cx="6257925" cy="634365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674A104-70EE-5FBC-50DB-21CA6B7D0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106" y="1441450"/>
            <a:ext cx="2316658" cy="4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88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id="{1AE332E8-A9CB-9087-CCCD-7794C40D2AEF}"/>
              </a:ext>
            </a:extLst>
          </p:cNvPr>
          <p:cNvSpPr/>
          <p:nvPr/>
        </p:nvSpPr>
        <p:spPr>
          <a:xfrm>
            <a:off x="3950677" y="2672862"/>
            <a:ext cx="3364523" cy="1277816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600">
                <a:solidFill>
                  <a:schemeClr val="tx1"/>
                </a:solidFill>
              </a:rPr>
              <a:t>På följande fem bilder finns en sammanställning av de mätbara målen, som är anpassad för varje kommun. Välj den som gäller din kommun. </a:t>
            </a:r>
          </a:p>
        </p:txBody>
      </p:sp>
    </p:spTree>
    <p:extLst>
      <p:ext uri="{BB962C8B-B14F-4D97-AF65-F5344CB8AC3E}">
        <p14:creationId xmlns:p14="http://schemas.microsoft.com/office/powerpoint/2010/main" val="1914362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7C093-4641-0005-272C-D81920F88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AC54719-187D-E8A9-FB30-C091C09B0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73" y="241300"/>
            <a:ext cx="10011755" cy="648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24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3127-698B-072F-44C8-B3715748D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587ADBB5-440B-611C-7574-A602282BB094}"/>
              </a:ext>
            </a:extLst>
          </p:cNvPr>
          <p:cNvSpPr txBox="1">
            <a:spLocks/>
          </p:cNvSpPr>
          <p:nvPr/>
        </p:nvSpPr>
        <p:spPr>
          <a:xfrm>
            <a:off x="1009188" y="157919"/>
            <a:ext cx="9017392" cy="1152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8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Tips för hur du kan använda denna PPT</a:t>
            </a:r>
          </a:p>
        </p:txBody>
      </p:sp>
      <p:sp>
        <p:nvSpPr>
          <p:cNvPr id="4" name="Platshållare för innehåll 6">
            <a:extLst>
              <a:ext uri="{FF2B5EF4-FFF2-40B4-BE49-F238E27FC236}">
                <a16:creationId xmlns:a16="http://schemas.microsoft.com/office/drawing/2014/main" id="{2DCF7061-B07F-383F-FB8F-03FA00F05F95}"/>
              </a:ext>
            </a:extLst>
          </p:cNvPr>
          <p:cNvSpPr txBox="1">
            <a:spLocks/>
          </p:cNvSpPr>
          <p:nvPr/>
        </p:nvSpPr>
        <p:spPr>
          <a:xfrm>
            <a:off x="1009188" y="1309919"/>
            <a:ext cx="10556545" cy="56461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Corbe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rgbClr val="006938"/>
              </a:buClr>
              <a:defRPr/>
            </a:pPr>
            <a:r>
              <a:rPr lang="sv-SE" sz="2400">
                <a:solidFill>
                  <a:srgbClr val="000000"/>
                </a:solidFill>
                <a:latin typeface="Corbel"/>
              </a:rPr>
              <a:t>I denna PPT finns gula rutor med tips. Ta bort dem när du är klar med hur du vill ha presentationen.</a:t>
            </a:r>
          </a:p>
          <a:p>
            <a:pPr>
              <a:spcBef>
                <a:spcPts val="1200"/>
              </a:spcBef>
              <a:buClr>
                <a:srgbClr val="006938"/>
              </a:buClr>
              <a:defRPr/>
            </a:pPr>
            <a:r>
              <a:rPr lang="sv-SE" sz="2400">
                <a:solidFill>
                  <a:srgbClr val="000000"/>
                </a:solidFill>
                <a:latin typeface="Corbel"/>
              </a:rPr>
              <a:t>I presentatörsanteckningarna finns stödanteckningar</a:t>
            </a:r>
          </a:p>
          <a:p>
            <a:pPr>
              <a:spcBef>
                <a:spcPts val="1200"/>
              </a:spcBef>
              <a:buClr>
                <a:srgbClr val="006938"/>
              </a:buClr>
              <a:defRPr/>
            </a:pPr>
            <a:r>
              <a:rPr lang="sv-SE" sz="2400">
                <a:solidFill>
                  <a:srgbClr val="000000"/>
                </a:solidFill>
                <a:latin typeface="Corbel"/>
              </a:rPr>
              <a:t>Anpassa gärna PPT efter förutsättningarna i din kommun och din verksamhet, så att den blir så relevant som möjligt för er.</a:t>
            </a:r>
          </a:p>
          <a:p>
            <a:pPr marL="457200" indent="-457200">
              <a:spcBef>
                <a:spcPts val="1200"/>
              </a:spcBef>
              <a:buClr>
                <a:srgbClr val="006938"/>
              </a:buClr>
              <a:buAutoNum type="arabicPeriod"/>
              <a:defRPr/>
            </a:pPr>
            <a:endParaRPr lang="sv-SE">
              <a:solidFill>
                <a:srgbClr val="000000"/>
              </a:solidFill>
              <a:latin typeface="Corbel"/>
            </a:endParaRPr>
          </a:p>
          <a:p>
            <a:pPr marL="457200" lvl="0" indent="-457200">
              <a:spcBef>
                <a:spcPts val="1200"/>
              </a:spcBef>
              <a:buClr>
                <a:srgbClr val="006938"/>
              </a:buClr>
              <a:buFont typeface="+mj-lt"/>
              <a:buAutoNum type="arabicPeriod"/>
              <a:defRPr/>
            </a:pPr>
            <a:endParaRPr lang="sv-SE" sz="240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096E0B92-BBC5-B866-5C01-D6678B283D12}"/>
              </a:ext>
            </a:extLst>
          </p:cNvPr>
          <p:cNvSpPr/>
          <p:nvPr/>
        </p:nvSpPr>
        <p:spPr>
          <a:xfrm>
            <a:off x="3716215" y="4021014"/>
            <a:ext cx="4548553" cy="1946031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600">
                <a:solidFill>
                  <a:schemeClr val="tx1"/>
                </a:solidFill>
              </a:rPr>
              <a:t>Anpassa sidorna efter din kommun och verksamhet. I de gula rutorna finns tips som kan vara till hjälp.</a:t>
            </a:r>
          </a:p>
          <a:p>
            <a:endParaRPr lang="sv-SE" sz="1600">
              <a:solidFill>
                <a:schemeClr val="tx1"/>
              </a:solidFill>
            </a:endParaRPr>
          </a:p>
          <a:p>
            <a:r>
              <a:rPr lang="sv-SE" sz="1600">
                <a:solidFill>
                  <a:schemeClr val="tx1"/>
                </a:solidFill>
              </a:rPr>
              <a:t>Ta bort de gula rutorna innan du visar presentationen.</a:t>
            </a:r>
          </a:p>
        </p:txBody>
      </p:sp>
    </p:spTree>
    <p:extLst>
      <p:ext uri="{BB962C8B-B14F-4D97-AF65-F5344CB8AC3E}">
        <p14:creationId xmlns:p14="http://schemas.microsoft.com/office/powerpoint/2010/main" val="1846415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AB044BF-50ED-C089-D3F6-88D61A2F3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9525"/>
            <a:ext cx="111823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07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258E6-DC32-EBA9-A6EC-F54678706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A502C89-EAB1-624B-9BD8-89BACB95A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138" y="333226"/>
            <a:ext cx="10011724" cy="637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73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C4CA8-5FF8-E98C-6E43-6C29CBD1B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75A734F-1D7C-3A69-37FC-C163024E6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27" y="76200"/>
            <a:ext cx="10806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8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4B923-DAD4-643F-0E5F-0F66C438D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38ECB5F-E232-07CA-AF15-9AD590008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50" y="145352"/>
            <a:ext cx="10537550" cy="656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98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510590E-62F4-45BA-99F3-1073B2CE1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88" y="962025"/>
            <a:ext cx="4648200" cy="493395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5EE108F-A851-43BA-903C-CFE4FA9BF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184" y="962025"/>
            <a:ext cx="6628443" cy="379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18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 descr="En bild som visar grön&#10;&#10;Automatiskt genererad beskrivning">
            <a:extLst>
              <a:ext uri="{FF2B5EF4-FFF2-40B4-BE49-F238E27FC236}">
                <a16:creationId xmlns:a16="http://schemas.microsoft.com/office/drawing/2014/main" id="{7BBAF633-3834-498F-B21D-8EB188D2B8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5242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CD7B19C5-F026-4582-B87E-4F54669820DB}"/>
              </a:ext>
            </a:extLst>
          </p:cNvPr>
          <p:cNvSpPr txBox="1">
            <a:spLocks/>
          </p:cNvSpPr>
          <p:nvPr/>
        </p:nvSpPr>
        <p:spPr>
          <a:xfrm>
            <a:off x="7514271" y="2699085"/>
            <a:ext cx="5586979" cy="14598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Genomförande</a:t>
            </a:r>
            <a:r>
              <a:rPr kumimoji="0" lang="en-US" sz="5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och </a:t>
            </a:r>
            <a:r>
              <a:rPr kumimoji="0" lang="en-US" sz="5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uppföljning</a:t>
            </a:r>
            <a:endParaRPr kumimoji="0" lang="en-US" sz="5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01210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D9413DF-6591-0EFC-B3CE-A0095CE22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651" y="55659"/>
            <a:ext cx="5049982" cy="6858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5B664AC-50F2-DB27-DEEB-7C3FE62F9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79" y="55659"/>
            <a:ext cx="4956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53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D9413DF-6591-0EFC-B3CE-A0095CE22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651" y="55659"/>
            <a:ext cx="5049982" cy="6858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5B664AC-50F2-DB27-DEEB-7C3FE62F9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79" y="55659"/>
            <a:ext cx="4956848" cy="68580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99E7934-E8C8-3E68-C895-92312337D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775" y="1685385"/>
            <a:ext cx="4347844" cy="414601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E168A23-2285-7A46-E0EB-84D9214D2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3318" y="1685385"/>
            <a:ext cx="3344837" cy="4940362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Pennanteckning 1">
                <a:extLst>
                  <a:ext uri="{FF2B5EF4-FFF2-40B4-BE49-F238E27FC236}">
                    <a16:creationId xmlns:a16="http://schemas.microsoft.com/office/drawing/2014/main" id="{D1AAB65A-9E5E-8E44-2F7C-5870A8B4D23B}"/>
                  </a:ext>
                </a:extLst>
              </p14:cNvPr>
              <p14:cNvContentPartPr/>
              <p14:nvPr/>
            </p14:nvContentPartPr>
            <p14:xfrm>
              <a:off x="7653640" y="2573027"/>
              <a:ext cx="1470960" cy="27000"/>
            </p14:xfrm>
          </p:contentPart>
        </mc:Choice>
        <mc:Fallback xmlns="">
          <p:pic>
            <p:nvPicPr>
              <p:cNvPr id="2" name="Pennanteckning 1">
                <a:extLst>
                  <a:ext uri="{FF2B5EF4-FFF2-40B4-BE49-F238E27FC236}">
                    <a16:creationId xmlns:a16="http://schemas.microsoft.com/office/drawing/2014/main" id="{D1AAB65A-9E5E-8E44-2F7C-5870A8B4D2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99640" y="2465027"/>
                <a:ext cx="157860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BD8FA7A6-D440-2B77-4A34-020D02F2A0B2}"/>
                  </a:ext>
                </a:extLst>
              </p14:cNvPr>
              <p14:cNvContentPartPr/>
              <p14:nvPr/>
            </p14:nvContentPartPr>
            <p14:xfrm>
              <a:off x="9617800" y="6256547"/>
              <a:ext cx="558720" cy="36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BD8FA7A6-D440-2B77-4A34-020D02F2A0B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63835" y="6148547"/>
                <a:ext cx="666291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1041A602-BA74-D4F1-EE3F-19A92A82A209}"/>
                  </a:ext>
                </a:extLst>
              </p14:cNvPr>
              <p14:cNvContentPartPr/>
              <p14:nvPr/>
            </p14:nvContentPartPr>
            <p14:xfrm>
              <a:off x="7738240" y="6425027"/>
              <a:ext cx="923040" cy="5148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1041A602-BA74-D4F1-EE3F-19A92A82A20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84240" y="6317027"/>
                <a:ext cx="1030680" cy="26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233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5E8E590C-0D42-4749-A046-247B74994F0A}"/>
              </a:ext>
            </a:extLst>
          </p:cNvPr>
          <p:cNvSpPr txBox="1">
            <a:spLocks/>
          </p:cNvSpPr>
          <p:nvPr/>
        </p:nvSpPr>
        <p:spPr>
          <a:xfrm>
            <a:off x="894498" y="135308"/>
            <a:ext cx="8229600" cy="1152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800" b="1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90221A7-EB59-F468-BC3C-2EE818639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0798"/>
            <a:ext cx="4616321" cy="6521894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4673C6E3-BFD8-9D5C-C7E5-EB502F68F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51" y="200798"/>
            <a:ext cx="4625838" cy="652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88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7C226-58A9-B0BB-D52E-661BFB021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21B55574-0F70-35AB-A898-7FF887D7D263}"/>
              </a:ext>
            </a:extLst>
          </p:cNvPr>
          <p:cNvSpPr txBox="1">
            <a:spLocks/>
          </p:cNvSpPr>
          <p:nvPr/>
        </p:nvSpPr>
        <p:spPr>
          <a:xfrm>
            <a:off x="1568266" y="135308"/>
            <a:ext cx="8229600" cy="1152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800" b="1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2E0AFD1-3C9B-5578-C5E9-126A0A4EC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015" y="135308"/>
            <a:ext cx="4673975" cy="6587384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96DE7BA2-D8F4-A9AA-19EE-8576589A4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241" y="135308"/>
            <a:ext cx="4673040" cy="65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12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5E8E590C-0D42-4749-A046-247B74994F0A}"/>
              </a:ext>
            </a:extLst>
          </p:cNvPr>
          <p:cNvSpPr txBox="1">
            <a:spLocks/>
          </p:cNvSpPr>
          <p:nvPr/>
        </p:nvSpPr>
        <p:spPr>
          <a:xfrm>
            <a:off x="1009188" y="157919"/>
            <a:ext cx="9017392" cy="1152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8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Agenda</a:t>
            </a:r>
          </a:p>
        </p:txBody>
      </p:sp>
      <p:sp>
        <p:nvSpPr>
          <p:cNvPr id="4" name="Platshållare för innehåll 6">
            <a:extLst>
              <a:ext uri="{FF2B5EF4-FFF2-40B4-BE49-F238E27FC236}">
                <a16:creationId xmlns:a16="http://schemas.microsoft.com/office/drawing/2014/main" id="{513FE053-A707-4535-A258-BADF61808D53}"/>
              </a:ext>
            </a:extLst>
          </p:cNvPr>
          <p:cNvSpPr txBox="1">
            <a:spLocks/>
          </p:cNvSpPr>
          <p:nvPr/>
        </p:nvSpPr>
        <p:spPr>
          <a:xfrm>
            <a:off x="1009188" y="1309919"/>
            <a:ext cx="10556545" cy="56461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Corbe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1200"/>
              </a:spcBef>
              <a:buClr>
                <a:srgbClr val="006938"/>
              </a:buClr>
              <a:buAutoNum type="arabicPeriod"/>
              <a:defRPr/>
            </a:pPr>
            <a:r>
              <a:rPr lang="sv-SE" sz="2400">
                <a:solidFill>
                  <a:srgbClr val="000000"/>
                </a:solidFill>
                <a:latin typeface="Corbel"/>
              </a:rPr>
              <a:t>Varför en Kretsloppsplan?</a:t>
            </a:r>
          </a:p>
          <a:p>
            <a:pPr marL="457200" indent="-457200">
              <a:spcBef>
                <a:spcPts val="1200"/>
              </a:spcBef>
              <a:buClr>
                <a:srgbClr val="006938"/>
              </a:buClr>
              <a:buAutoNum type="arabicPeriod"/>
              <a:defRPr/>
            </a:pPr>
            <a:r>
              <a:rPr lang="sv-SE" sz="2400">
                <a:solidFill>
                  <a:srgbClr val="000000"/>
                </a:solidFill>
                <a:latin typeface="Corbel"/>
              </a:rPr>
              <a:t>För vem?</a:t>
            </a:r>
          </a:p>
          <a:p>
            <a:pPr marL="457200" indent="-457200">
              <a:spcBef>
                <a:spcPts val="1200"/>
              </a:spcBef>
              <a:buClr>
                <a:srgbClr val="006938"/>
              </a:buClr>
              <a:buAutoNum type="arabicPeriod"/>
              <a:defRPr/>
            </a:pPr>
            <a:r>
              <a:rPr lang="sv-SE" sz="2400">
                <a:solidFill>
                  <a:srgbClr val="000000"/>
                </a:solidFill>
                <a:latin typeface="Corbel"/>
              </a:rPr>
              <a:t> Mål och nycklar till framgång</a:t>
            </a:r>
          </a:p>
          <a:p>
            <a:pPr marL="457200" indent="-457200">
              <a:spcBef>
                <a:spcPts val="1200"/>
              </a:spcBef>
              <a:buClr>
                <a:srgbClr val="006938"/>
              </a:buClr>
              <a:buAutoNum type="arabicPeriod"/>
              <a:defRPr/>
            </a:pPr>
            <a:r>
              <a:rPr lang="sv-SE" sz="2400">
                <a:solidFill>
                  <a:srgbClr val="000000"/>
                </a:solidFill>
                <a:latin typeface="Corbel"/>
              </a:rPr>
              <a:t>Genomförande och uppföljning</a:t>
            </a:r>
          </a:p>
          <a:p>
            <a:pPr marL="457200" indent="-457200">
              <a:spcBef>
                <a:spcPts val="1200"/>
              </a:spcBef>
              <a:buClr>
                <a:srgbClr val="006938"/>
              </a:buClr>
              <a:buAutoNum type="arabicPeriod"/>
              <a:defRPr/>
            </a:pPr>
            <a:r>
              <a:rPr lang="sv-SE" sz="2400">
                <a:solidFill>
                  <a:srgbClr val="000000"/>
                </a:solidFill>
                <a:latin typeface="Corbel"/>
              </a:rPr>
              <a:t>Diskussion</a:t>
            </a:r>
          </a:p>
          <a:p>
            <a:pPr marL="457200" indent="-457200">
              <a:spcBef>
                <a:spcPts val="1200"/>
              </a:spcBef>
              <a:buClr>
                <a:srgbClr val="006938"/>
              </a:buClr>
              <a:buAutoNum type="arabicPeriod"/>
              <a:defRPr/>
            </a:pPr>
            <a:endParaRPr lang="sv-SE">
              <a:solidFill>
                <a:srgbClr val="000000"/>
              </a:solidFill>
              <a:latin typeface="Corbel"/>
            </a:endParaRPr>
          </a:p>
          <a:p>
            <a:pPr marL="457200" lvl="0" indent="-457200">
              <a:spcBef>
                <a:spcPts val="1200"/>
              </a:spcBef>
              <a:buClr>
                <a:srgbClr val="006938"/>
              </a:buClr>
              <a:buFont typeface="+mj-lt"/>
              <a:buAutoNum type="arabicPeriod"/>
              <a:defRPr/>
            </a:pPr>
            <a:endParaRPr lang="sv-SE" sz="2400">
              <a:solidFill>
                <a:srgbClr val="00000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85292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46180-541C-90A9-5836-BCE79A25E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1B13A42F-BD7F-578D-C228-5CDDD169D081}"/>
              </a:ext>
            </a:extLst>
          </p:cNvPr>
          <p:cNvSpPr txBox="1">
            <a:spLocks/>
          </p:cNvSpPr>
          <p:nvPr/>
        </p:nvSpPr>
        <p:spPr>
          <a:xfrm>
            <a:off x="894498" y="135308"/>
            <a:ext cx="8229600" cy="1152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800" b="1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068F9E4-B39C-3F40-52C3-218F88499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510" y="0"/>
            <a:ext cx="9794980" cy="6858000"/>
          </a:xfrm>
          <a:prstGeom prst="rect">
            <a:avLst/>
          </a:prstGeom>
        </p:spPr>
      </p:pic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07E1E050-F13C-F3FF-27BC-EA251FC61087}"/>
              </a:ext>
            </a:extLst>
          </p:cNvPr>
          <p:cNvSpPr/>
          <p:nvPr/>
        </p:nvSpPr>
        <p:spPr>
          <a:xfrm>
            <a:off x="3915687" y="2332326"/>
            <a:ext cx="4360625" cy="1740327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600">
                <a:solidFill>
                  <a:schemeClr val="tx1"/>
                </a:solidFill>
              </a:rPr>
              <a:t>I uppföljningsrapporterna finns sammanställningar per kommun. Om du vill kommunanpassa så finns det exempel att hämta i uppföljningsrapporterna på </a:t>
            </a:r>
            <a:r>
              <a:rPr lang="sv-SE" sz="1600">
                <a:solidFill>
                  <a:schemeClr val="accent5">
                    <a:lumMod val="75000"/>
                  </a:schemeClr>
                </a:solidFill>
              </a:rPr>
              <a:t>https://gastrikeatervinnare.se/om-oss/kretsloppsplaner/uppfoljningsrapport/ </a:t>
            </a:r>
          </a:p>
        </p:txBody>
      </p:sp>
    </p:spTree>
    <p:extLst>
      <p:ext uri="{BB962C8B-B14F-4D97-AF65-F5344CB8AC3E}">
        <p14:creationId xmlns:p14="http://schemas.microsoft.com/office/powerpoint/2010/main" val="1640697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C38BA-2E5E-4CC0-083E-4D40E6352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43F5DFA0-C461-2F9E-5FE7-73789318CBAA}"/>
              </a:ext>
            </a:extLst>
          </p:cNvPr>
          <p:cNvSpPr txBox="1">
            <a:spLocks/>
          </p:cNvSpPr>
          <p:nvPr/>
        </p:nvSpPr>
        <p:spPr>
          <a:xfrm>
            <a:off x="894498" y="135308"/>
            <a:ext cx="8229600" cy="1152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800" b="1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1CB9BC4-74F1-65F8-F6D3-437A9C441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65" y="63610"/>
            <a:ext cx="4855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90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91D52-F03F-5465-26ED-F106C2F8D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6EAF5AD5-572C-C7AB-7BAC-54F00E1F95B4}"/>
              </a:ext>
            </a:extLst>
          </p:cNvPr>
          <p:cNvSpPr txBox="1">
            <a:spLocks/>
          </p:cNvSpPr>
          <p:nvPr/>
        </p:nvSpPr>
        <p:spPr>
          <a:xfrm>
            <a:off x="894498" y="135308"/>
            <a:ext cx="8229600" cy="1152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800" b="1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pic>
        <p:nvPicPr>
          <p:cNvPr id="4" name="Bildobjekt 3" descr="En bild som visar växt, utomhus, vinter&#10;&#10;AI-genererat innehåll kan vara felaktigt.">
            <a:extLst>
              <a:ext uri="{FF2B5EF4-FFF2-40B4-BE49-F238E27FC236}">
                <a16:creationId xmlns:a16="http://schemas.microsoft.com/office/drawing/2014/main" id="{02524AF0-E080-450E-86C3-5798D6953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5" t="19710" r="25884" b="14319"/>
          <a:stretch>
            <a:fillRect/>
          </a:stretch>
        </p:blipFill>
        <p:spPr>
          <a:xfrm>
            <a:off x="1619084" y="3369451"/>
            <a:ext cx="3412834" cy="328579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9B3B0F3-F38D-985F-0BBC-7BAEC1BF6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84" y="667929"/>
            <a:ext cx="3432288" cy="2574216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715B5CE3-4ECE-D05A-9AA7-460C59DF0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1009" y="1409006"/>
            <a:ext cx="5995698" cy="4496773"/>
          </a:xfrm>
          <a:prstGeom prst="rect">
            <a:avLst/>
          </a:prstGeom>
        </p:spPr>
      </p:pic>
      <p:pic>
        <p:nvPicPr>
          <p:cNvPr id="1026" name="Picture 2" descr="En guldstjärna | Bilpoolen Gull-Britts Blogg">
            <a:extLst>
              <a:ext uri="{FF2B5EF4-FFF2-40B4-BE49-F238E27FC236}">
                <a16:creationId xmlns:a16="http://schemas.microsoft.com/office/drawing/2014/main" id="{864C4810-745F-600E-62C3-A97BE1858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221" y="2341910"/>
            <a:ext cx="161925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762EAFC0-F8A6-2EAA-2604-59ED8BDCFB09}"/>
              </a:ext>
            </a:extLst>
          </p:cNvPr>
          <p:cNvSpPr/>
          <p:nvPr/>
        </p:nvSpPr>
        <p:spPr>
          <a:xfrm>
            <a:off x="3915687" y="2332326"/>
            <a:ext cx="4360625" cy="1740327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600">
                <a:solidFill>
                  <a:schemeClr val="tx1"/>
                </a:solidFill>
              </a:rPr>
              <a:t>Det här är ett gott exempel från Sandviken. </a:t>
            </a:r>
          </a:p>
          <a:p>
            <a:endParaRPr lang="sv-SE" sz="1600">
              <a:solidFill>
                <a:schemeClr val="tx1"/>
              </a:solidFill>
            </a:endParaRPr>
          </a:p>
          <a:p>
            <a:r>
              <a:rPr lang="sv-SE" sz="1600">
                <a:solidFill>
                  <a:schemeClr val="tx1"/>
                </a:solidFill>
              </a:rPr>
              <a:t>Lyft gärna fram goda exempel från din kommun. </a:t>
            </a:r>
            <a:endParaRPr lang="sv-SE" sz="160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12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5F062-05C7-D927-BE1A-BC1F8E511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82B96C44-F4C8-05BE-6901-9A2015B7A7D2}"/>
              </a:ext>
            </a:extLst>
          </p:cNvPr>
          <p:cNvSpPr txBox="1">
            <a:spLocks/>
          </p:cNvSpPr>
          <p:nvPr/>
        </p:nvSpPr>
        <p:spPr>
          <a:xfrm>
            <a:off x="894498" y="135308"/>
            <a:ext cx="8229600" cy="1152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800" b="1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38494EC-C545-D65A-DE84-0E721D3E0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396" y="1254013"/>
            <a:ext cx="7925207" cy="434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90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DB717-4B4D-4233-923B-241AE53A9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A4BAF344-3ED1-56E3-8E7A-7B437418627B}"/>
              </a:ext>
            </a:extLst>
          </p:cNvPr>
          <p:cNvSpPr txBox="1">
            <a:spLocks/>
          </p:cNvSpPr>
          <p:nvPr/>
        </p:nvSpPr>
        <p:spPr>
          <a:xfrm>
            <a:off x="894498" y="135308"/>
            <a:ext cx="8229600" cy="1152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800" b="1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7B67390-A09B-A0D2-35E4-2582B09CF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811" y="399136"/>
            <a:ext cx="6301677" cy="605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14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26C4C-020F-036C-0999-21C18D1B3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8C7B02BC-6BB6-6F3E-E091-C7473CE308B2}"/>
              </a:ext>
            </a:extLst>
          </p:cNvPr>
          <p:cNvSpPr txBox="1">
            <a:spLocks/>
          </p:cNvSpPr>
          <p:nvPr/>
        </p:nvSpPr>
        <p:spPr>
          <a:xfrm>
            <a:off x="894498" y="135308"/>
            <a:ext cx="8229600" cy="1152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800" b="1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7A343B5-1DC2-2099-AB76-AFEF2509E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696" y="1346271"/>
            <a:ext cx="8638895" cy="416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32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C284B-28A8-DB63-C7E1-98A3A89AC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4C70F255-8F9A-BCF3-6279-7D960259095A}"/>
              </a:ext>
            </a:extLst>
          </p:cNvPr>
          <p:cNvSpPr txBox="1">
            <a:spLocks/>
          </p:cNvSpPr>
          <p:nvPr/>
        </p:nvSpPr>
        <p:spPr>
          <a:xfrm>
            <a:off x="880850" y="0"/>
            <a:ext cx="8229600" cy="1152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800" b="1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A873E99A-AA75-4D21-1A0A-8A7999D12AAD}"/>
              </a:ext>
            </a:extLst>
          </p:cNvPr>
          <p:cNvSpPr/>
          <p:nvPr/>
        </p:nvSpPr>
        <p:spPr>
          <a:xfrm>
            <a:off x="253894" y="565146"/>
            <a:ext cx="11684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 Light" panose="020F0302020204030204" pitchFamily="34" charset="0"/>
              </a:rPr>
              <a:t>www.gastrikeatervinnare.se/om-oss/kretsloppsplaner/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4BA1DB8-EED2-D344-EF2C-99061D73D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83" y="1407871"/>
            <a:ext cx="3892750" cy="472464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EC4359B9-367D-78B5-4F41-2D68747BB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546" y="3429000"/>
            <a:ext cx="7658454" cy="289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01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19671-6FDC-C3C0-A78A-E75706C13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8623F6DF-0F2B-130D-DFC2-2DDD28168CC4}"/>
              </a:ext>
            </a:extLst>
          </p:cNvPr>
          <p:cNvSpPr txBox="1">
            <a:spLocks/>
          </p:cNvSpPr>
          <p:nvPr/>
        </p:nvSpPr>
        <p:spPr>
          <a:xfrm>
            <a:off x="880850" y="0"/>
            <a:ext cx="8229600" cy="1152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800" b="1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D69C5B8-053D-C252-B854-2537D28A2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51" y="146706"/>
            <a:ext cx="3826916" cy="3530001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D323ECDA-00CD-746A-E511-56875AA9F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597" y="146706"/>
            <a:ext cx="3579403" cy="534545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28B27CE-3F8B-B869-644B-2D389B185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927" y="146706"/>
            <a:ext cx="3999216" cy="654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073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 descr="En bild som visar grön&#10;&#10;Automatiskt genererad beskrivning">
            <a:extLst>
              <a:ext uri="{FF2B5EF4-FFF2-40B4-BE49-F238E27FC236}">
                <a16:creationId xmlns:a16="http://schemas.microsoft.com/office/drawing/2014/main" id="{7BBAF633-3834-498F-B21D-8EB188D2B8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5242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CD7B19C5-F026-4582-B87E-4F54669820DB}"/>
              </a:ext>
            </a:extLst>
          </p:cNvPr>
          <p:cNvSpPr txBox="1">
            <a:spLocks/>
          </p:cNvSpPr>
          <p:nvPr/>
        </p:nvSpPr>
        <p:spPr>
          <a:xfrm>
            <a:off x="7483083" y="2594704"/>
            <a:ext cx="5586979" cy="14598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Diskussion</a:t>
            </a:r>
            <a:endParaRPr kumimoji="0" lang="en-US" sz="5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2245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5E8E590C-0D42-4749-A046-247B74994F0A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Diskussion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tshållare för innehåll 6">
            <a:extLst>
              <a:ext uri="{FF2B5EF4-FFF2-40B4-BE49-F238E27FC236}">
                <a16:creationId xmlns:a16="http://schemas.microsoft.com/office/drawing/2014/main" id="{513FE053-A707-4535-A258-BADF61808D53}"/>
              </a:ext>
            </a:extLst>
          </p:cNvPr>
          <p:cNvSpPr txBox="1">
            <a:spLocks/>
          </p:cNvSpPr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Corbe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spcBef>
                <a:spcPts val="1200"/>
              </a:spcBef>
              <a:buClr>
                <a:srgbClr val="006938"/>
              </a:buClr>
              <a:buFont typeface="Arial" panose="020B0604020202020204" pitchFamily="34" charset="0"/>
              <a:buChar char="•"/>
              <a:defRPr/>
            </a:pPr>
            <a:r>
              <a:rPr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Hur ser </a:t>
            </a:r>
            <a:r>
              <a:rPr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ni</a:t>
            </a:r>
            <a:r>
              <a:rPr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att</a:t>
            </a:r>
            <a:r>
              <a:rPr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Kretsloppsplanen </a:t>
            </a:r>
            <a:r>
              <a:rPr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kan</a:t>
            </a:r>
            <a:r>
              <a:rPr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 </a:t>
            </a:r>
            <a:r>
              <a:rPr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bidra</a:t>
            </a:r>
            <a:r>
              <a:rPr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till </a:t>
            </a:r>
            <a:r>
              <a:rPr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arbetet</a:t>
            </a:r>
            <a:r>
              <a:rPr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i er </a:t>
            </a:r>
            <a:r>
              <a:rPr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verksamhet</a:t>
            </a:r>
            <a:r>
              <a:rPr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?</a:t>
            </a:r>
          </a:p>
          <a:p>
            <a:pPr marL="0" marR="0" lvl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9600DC84-CB34-D1A1-1CA1-55366014A5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1551"/>
          <a:stretch>
            <a:fillRect/>
          </a:stretch>
        </p:blipFill>
        <p:spPr>
          <a:xfrm>
            <a:off x="5648762" y="1019780"/>
            <a:ext cx="5550191" cy="553342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D25A7BBF-181C-A310-8240-A3A220A3E2B0}"/>
              </a:ext>
            </a:extLst>
          </p:cNvPr>
          <p:cNvSpPr/>
          <p:nvPr/>
        </p:nvSpPr>
        <p:spPr>
          <a:xfrm>
            <a:off x="1934487" y="4785456"/>
            <a:ext cx="4360625" cy="1740327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600">
                <a:solidFill>
                  <a:schemeClr val="tx1"/>
                </a:solidFill>
              </a:rPr>
              <a:t>Detta är förslag på frågor att diskutera. Byt gärna ut så att det passar din verksamhet. </a:t>
            </a:r>
            <a:endParaRPr lang="sv-SE" sz="160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23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 descr="En bild som visar grön&#10;&#10;Automatiskt genererad beskrivning">
            <a:extLst>
              <a:ext uri="{FF2B5EF4-FFF2-40B4-BE49-F238E27FC236}">
                <a16:creationId xmlns:a16="http://schemas.microsoft.com/office/drawing/2014/main" id="{7BBAF633-3834-498F-B21D-8EB188D2B8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5242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0F1ADD09-3E09-4BD9-A895-64BD82454DF5}"/>
              </a:ext>
            </a:extLst>
          </p:cNvPr>
          <p:cNvSpPr txBox="1">
            <a:spLocks/>
          </p:cNvSpPr>
          <p:nvPr/>
        </p:nvSpPr>
        <p:spPr>
          <a:xfrm>
            <a:off x="7561161" y="2699085"/>
            <a:ext cx="5586979" cy="14598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Varför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en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Kretsloppsplan?</a:t>
            </a:r>
          </a:p>
        </p:txBody>
      </p:sp>
    </p:spTree>
    <p:extLst>
      <p:ext uri="{BB962C8B-B14F-4D97-AF65-F5344CB8AC3E}">
        <p14:creationId xmlns:p14="http://schemas.microsoft.com/office/powerpoint/2010/main" val="3369080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52A63-B4E5-BB5B-9647-D2B872DE6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1858999D-FE71-36DA-BF49-734EFBB92666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Diskussion</a:t>
            </a:r>
          </a:p>
        </p:txBody>
      </p:sp>
      <p:sp>
        <p:nvSpPr>
          <p:cNvPr id="4" name="Platshållare för innehåll 6">
            <a:extLst>
              <a:ext uri="{FF2B5EF4-FFF2-40B4-BE49-F238E27FC236}">
                <a16:creationId xmlns:a16="http://schemas.microsoft.com/office/drawing/2014/main" id="{146E6237-3ED1-500D-5CB6-B08C4D09D3F1}"/>
              </a:ext>
            </a:extLst>
          </p:cNvPr>
          <p:cNvSpPr txBox="1">
            <a:spLocks/>
          </p:cNvSpPr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Corbe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spcBef>
                <a:spcPts val="1200"/>
              </a:spcBef>
              <a:buClr>
                <a:srgbClr val="006938"/>
              </a:buClr>
              <a:buFont typeface="Arial" panose="020B0604020202020204" pitchFamily="34" charset="0"/>
              <a:buChar char="•"/>
              <a:defRPr/>
            </a:pPr>
            <a:r>
              <a:rPr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Vad </a:t>
            </a:r>
            <a:r>
              <a:rPr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kan</a:t>
            </a:r>
            <a:r>
              <a:rPr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ni</a:t>
            </a:r>
            <a:r>
              <a:rPr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göra</a:t>
            </a:r>
            <a:r>
              <a:rPr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i er </a:t>
            </a:r>
            <a:r>
              <a:rPr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verksamhet</a:t>
            </a:r>
            <a:r>
              <a:rPr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för </a:t>
            </a:r>
            <a:r>
              <a:rPr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att</a:t>
            </a:r>
            <a:r>
              <a:rPr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bidra</a:t>
            </a:r>
            <a:r>
              <a:rPr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till </a:t>
            </a:r>
            <a:r>
              <a:rPr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målen</a:t>
            </a:r>
            <a:r>
              <a:rPr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i </a:t>
            </a:r>
            <a:r>
              <a:rPr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Kretsloppsplanerna</a:t>
            </a:r>
            <a:r>
              <a:rPr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? </a:t>
            </a:r>
            <a:br>
              <a:rPr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br>
              <a:rPr lang="en-US"/>
            </a:br>
            <a:r>
              <a:rPr lang="en-US" sz="2000"/>
              <a:t>(se </a:t>
            </a:r>
            <a:r>
              <a:rPr lang="en-US" sz="2000" err="1"/>
              <a:t>kapitel</a:t>
            </a:r>
            <a:r>
              <a:rPr lang="en-US" sz="2000"/>
              <a:t> 8 för inspiration)</a:t>
            </a:r>
            <a:r>
              <a:rPr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marL="0" marR="0" lvl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427E406-B781-BBE8-599F-5D72602358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551"/>
          <a:stretch>
            <a:fillRect/>
          </a:stretch>
        </p:blipFill>
        <p:spPr>
          <a:xfrm>
            <a:off x="5648762" y="1019780"/>
            <a:ext cx="5550191" cy="553342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67197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04F03-C99E-6643-97D6-68A944506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19B2FA72-DA4B-07D6-117D-12AA47A1D0E7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Diskussion</a:t>
            </a:r>
          </a:p>
        </p:txBody>
      </p:sp>
      <p:sp>
        <p:nvSpPr>
          <p:cNvPr id="4" name="Platshållare för innehåll 6">
            <a:extLst>
              <a:ext uri="{FF2B5EF4-FFF2-40B4-BE49-F238E27FC236}">
                <a16:creationId xmlns:a16="http://schemas.microsoft.com/office/drawing/2014/main" id="{9DC30725-EF03-AB07-72F6-1889F10719BE}"/>
              </a:ext>
            </a:extLst>
          </p:cNvPr>
          <p:cNvSpPr txBox="1">
            <a:spLocks/>
          </p:cNvSpPr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Corbe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spcBef>
                <a:spcPts val="1200"/>
              </a:spcBef>
              <a:buClr>
                <a:srgbClr val="006938"/>
              </a:buClr>
              <a:buFont typeface="Arial" panose="020B0604020202020204" pitchFamily="34" charset="0"/>
              <a:buChar char="•"/>
              <a:defRPr/>
            </a:pPr>
            <a:r>
              <a:rPr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x</a:t>
            </a:r>
            <a:endParaRPr lang="en-US" sz="20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69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5C388D5F-E668-E8E6-AAEC-6D065A184C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551"/>
          <a:stretch>
            <a:fillRect/>
          </a:stretch>
        </p:blipFill>
        <p:spPr>
          <a:xfrm>
            <a:off x="5648762" y="1019780"/>
            <a:ext cx="5550191" cy="553342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87388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 descr="En bild som visar grön&#10;&#10;Automatiskt genererad beskrivning">
            <a:extLst>
              <a:ext uri="{FF2B5EF4-FFF2-40B4-BE49-F238E27FC236}">
                <a16:creationId xmlns:a16="http://schemas.microsoft.com/office/drawing/2014/main" id="{7BBAF633-3834-498F-B21D-8EB188D2B8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5242" b="1"/>
          <a:stretch/>
        </p:blipFill>
        <p:spPr>
          <a:xfrm>
            <a:off x="79745" y="-115176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CD7B19C5-F026-4582-B87E-4F54669820DB}"/>
              </a:ext>
            </a:extLst>
          </p:cNvPr>
          <p:cNvSpPr txBox="1">
            <a:spLocks/>
          </p:cNvSpPr>
          <p:nvPr/>
        </p:nvSpPr>
        <p:spPr>
          <a:xfrm>
            <a:off x="7746715" y="2544972"/>
            <a:ext cx="5586979" cy="14598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2533178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B51FC-2902-F496-8BBE-32B6C047B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person, liten, hand, håller&#10;&#10;Automatiskt genererad beskrivning">
            <a:extLst>
              <a:ext uri="{FF2B5EF4-FFF2-40B4-BE49-F238E27FC236}">
                <a16:creationId xmlns:a16="http://schemas.microsoft.com/office/drawing/2014/main" id="{B967671C-55CA-E6C7-3819-56843FD8A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399" y="0"/>
            <a:ext cx="12722255" cy="703072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E618EAF5-3842-7B52-8297-919BEF41093F}"/>
              </a:ext>
            </a:extLst>
          </p:cNvPr>
          <p:cNvSpPr txBox="1"/>
          <p:nvPr/>
        </p:nvSpPr>
        <p:spPr>
          <a:xfrm>
            <a:off x="-313767" y="5898776"/>
            <a:ext cx="5674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EE9B3E5-42BD-8C0B-9BB2-4211CDA0503E}"/>
              </a:ext>
            </a:extLst>
          </p:cNvPr>
          <p:cNvSpPr txBox="1"/>
          <p:nvPr/>
        </p:nvSpPr>
        <p:spPr>
          <a:xfrm>
            <a:off x="6553196" y="5898771"/>
            <a:ext cx="5674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2998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CAE7E2AF-AA30-4014-A832-9A75C013D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" r="17402"/>
          <a:stretch/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an vara en bild av natur, himmel och träd">
            <a:extLst>
              <a:ext uri="{FF2B5EF4-FFF2-40B4-BE49-F238E27FC236}">
                <a16:creationId xmlns:a16="http://schemas.microsoft.com/office/drawing/2014/main" id="{E4BAC1A7-7889-4FDB-977A-E441B5D68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8" r="-3" b="-3"/>
          <a:stretch/>
        </p:blipFill>
        <p:spPr bwMode="auto">
          <a:xfrm>
            <a:off x="20" y="4069976"/>
            <a:ext cx="3535311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ävle Konserthus">
            <a:extLst>
              <a:ext uri="{FF2B5EF4-FFF2-40B4-BE49-F238E27FC236}">
                <a16:creationId xmlns:a16="http://schemas.microsoft.com/office/drawing/2014/main" id="{50E04718-C942-4107-A520-0089F0BD5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r="17042" b="-2"/>
          <a:stretch/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BF15A95-0EE3-468A-9262-A9F357FB0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2" r="1" b="1"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87DBF72-371B-4F5A-90A0-1097317FB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r="4190" b="-4"/>
          <a:stretch/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58846B6F-36ED-978A-EE4B-F63FAF173D48}"/>
              </a:ext>
            </a:extLst>
          </p:cNvPr>
          <p:cNvSpPr/>
          <p:nvPr/>
        </p:nvSpPr>
        <p:spPr>
          <a:xfrm>
            <a:off x="4407878" y="2426676"/>
            <a:ext cx="2989384" cy="1312986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600">
                <a:solidFill>
                  <a:schemeClr val="tx1"/>
                </a:solidFill>
              </a:rPr>
              <a:t>Här kan du byta ut bilder till bilder från din kommun. Eller bara använda den bild som representerar din kommun.</a:t>
            </a:r>
          </a:p>
        </p:txBody>
      </p:sp>
    </p:spTree>
    <p:extLst>
      <p:ext uri="{BB962C8B-B14F-4D97-AF65-F5344CB8AC3E}">
        <p14:creationId xmlns:p14="http://schemas.microsoft.com/office/powerpoint/2010/main" val="1011968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resultat för linjär ekonomi&quot;">
            <a:extLst>
              <a:ext uri="{FF2B5EF4-FFF2-40B4-BE49-F238E27FC236}">
                <a16:creationId xmlns:a16="http://schemas.microsoft.com/office/drawing/2014/main" id="{FBE4AFE6-30C0-4C15-A8C5-554541FAB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63" y="2028824"/>
            <a:ext cx="6017486" cy="242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8175436-9809-4EDF-A8B7-1F5343A5F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349" y="1181100"/>
            <a:ext cx="5802137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9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EA3BE7DD-5BFE-4BAF-9734-E93582C7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6800" y="6460340"/>
            <a:ext cx="480000" cy="252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B8258AB9-6DE4-4583-A040-3E21889313F3}"/>
              </a:ext>
            </a:extLst>
          </p:cNvPr>
          <p:cNvSpPr txBox="1">
            <a:spLocks/>
          </p:cNvSpPr>
          <p:nvPr/>
        </p:nvSpPr>
        <p:spPr>
          <a:xfrm>
            <a:off x="8039043" y="530664"/>
            <a:ext cx="3240360" cy="60556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Idag utnyttjas 60 procent av världens ekosystem på ett icke hållbart sätt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År 2050 beräknas jordens befolkning ha ökat från dagens drygt 7 miljarder människor till nästan 10 miljarder.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 globala medelklassen förväntas mer än fördubblas, mellan 2009 och 2030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Globala BNP förväntas fyrdubblas mellan 2011 och 2060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C3DC6E8-31E0-4B9A-AB31-3214165B47F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C7CFD1F9-27A5-4776-B6E8-316DD2BE3CFA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FB47F87-5E27-4248-A364-A69FD446B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106" y="0"/>
            <a:ext cx="9889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44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9FF11F2F-D036-4191-827D-D8B0E9B8EE1E}"/>
              </a:ext>
            </a:extLst>
          </p:cNvPr>
          <p:cNvSpPr txBox="1"/>
          <p:nvPr/>
        </p:nvSpPr>
        <p:spPr>
          <a:xfrm>
            <a:off x="-313767" y="5898776"/>
            <a:ext cx="5674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EF27CBA9-701A-4033-ADB5-E93B4903E1CA}"/>
              </a:ext>
            </a:extLst>
          </p:cNvPr>
          <p:cNvSpPr txBox="1"/>
          <p:nvPr/>
        </p:nvSpPr>
        <p:spPr>
          <a:xfrm>
            <a:off x="6553196" y="5898771"/>
            <a:ext cx="5674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BC82AC7-E369-9768-66AA-EF6A42F05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53" y="197827"/>
            <a:ext cx="3940691" cy="521383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48296D7-263E-18E2-5899-0704E0AB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30" y="4075145"/>
            <a:ext cx="10662626" cy="262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7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9a503e-7396-4a74-bec5-072ff5fa6a3b" xsi:nil="true"/>
    <lcf76f155ced4ddcb4097134ff3c332f xmlns="86da3357-7811-4bea-bee5-a2214eafee0d">
      <Terms xmlns="http://schemas.microsoft.com/office/infopath/2007/PartnerControls"/>
    </lcf76f155ced4ddcb4097134ff3c332f>
    <SharedWithUsers xmlns="d99a503e-7396-4a74-bec5-072ff5fa6a3b">
      <UserInfo>
        <DisplayName>Krüger, Joachim</DisplayName>
        <AccountId>341</AccountId>
        <AccountType/>
      </UserInfo>
      <UserInfo>
        <DisplayName>Sandelin Eriksson, Johanna</DisplayName>
        <AccountId>361</AccountId>
        <AccountType/>
      </UserInfo>
      <UserInfo>
        <DisplayName>Söderhielm, Anna Carin</DisplayName>
        <AccountId>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A31C99DAE56CA408B0CFD4190B27E0B" ma:contentTypeVersion="19" ma:contentTypeDescription="Skapa ett nytt dokument." ma:contentTypeScope="" ma:versionID="60c9a69d1c858deaf938d7cdc73722e7">
  <xsd:schema xmlns:xsd="http://www.w3.org/2001/XMLSchema" xmlns:xs="http://www.w3.org/2001/XMLSchema" xmlns:p="http://schemas.microsoft.com/office/2006/metadata/properties" xmlns:ns2="86da3357-7811-4bea-bee5-a2214eafee0d" xmlns:ns3="d99a503e-7396-4a74-bec5-072ff5fa6a3b" targetNamespace="http://schemas.microsoft.com/office/2006/metadata/properties" ma:root="true" ma:fieldsID="388540244b5af10d31695a0a695d43b3" ns2:_="" ns3:_="">
    <xsd:import namespace="86da3357-7811-4bea-bee5-a2214eafee0d"/>
    <xsd:import namespace="d99a503e-7396-4a74-bec5-072ff5fa6a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LengthInSecond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da3357-7811-4bea-bee5-a2214eafee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ildmarkeringar" ma:readOnly="false" ma:fieldId="{5cf76f15-5ced-4ddc-b409-7134ff3c332f}" ma:taxonomyMulti="true" ma:sspId="2af4cc7b-644b-4e51-812b-d4fcdb045f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9a503e-7396-4a74-bec5-072ff5fa6a3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ce58bfc-06ed-470e-a5af-7cebe7bd74af}" ma:internalName="TaxCatchAll" ma:showField="CatchAllData" ma:web="d99a503e-7396-4a74-bec5-072ff5fa6a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F998C5-0BCF-4DE8-87D8-10D6B159293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9D7266-702B-493C-9CEE-8DBA54BB2960}">
  <ds:schemaRefs>
    <ds:schemaRef ds:uri="d99a503e-7396-4a74-bec5-072ff5fa6a3b"/>
    <ds:schemaRef ds:uri="86da3357-7811-4bea-bee5-a2214eafee0d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F178F4E-E9DD-41DC-8572-56FDD7BCD9AF}">
  <ds:schemaRefs>
    <ds:schemaRef ds:uri="86da3357-7811-4bea-bee5-a2214eafee0d"/>
    <ds:schemaRef ds:uri="d99a503e-7396-4a74-bec5-072ff5fa6a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885b224f-d45d-42e0-a919-e0b5d3d69090}" enabled="1" method="Standard" siteId="{f3015282-1dac-43e2-b2f3-7ed3707b252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1129</Words>
  <Application>Microsoft Office PowerPoint</Application>
  <PresentationFormat>Widescreen</PresentationFormat>
  <Paragraphs>166</Paragraphs>
  <Slides>42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Office-tema</vt:lpstr>
      <vt:lpstr>2_Office-tema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Sjöström, Anna</dc:creator>
  <cp:lastModifiedBy>Söderhielm, Anna Carin</cp:lastModifiedBy>
  <cp:revision>2</cp:revision>
  <cp:lastPrinted>1601-01-01T00:00:00Z</cp:lastPrinted>
  <dcterms:created xsi:type="dcterms:W3CDTF">2020-09-08T17:01:46Z</dcterms:created>
  <dcterms:modified xsi:type="dcterms:W3CDTF">2026-06-22T09:35:25Z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0x010100AA31C99DAE56CA408B0CFD4190B27E0B</vt:lpwstr>
  </property>
  <property fmtid="{D5CDD505-2E9C-101B-9397-08002B2CF9AE}" pid="3" name="MediaServiceImageTags">
    <vt:lpwstr/>
  </property>
</Properties>
</file>